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372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79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2563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7622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0304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992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5670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550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218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848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750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511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374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931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198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61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70C85-B53E-4E8E-A2E4-E2C4E370D1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8D646B-32DF-4325-B5FE-59D92FBF21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980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3459416" y="0"/>
            <a:ext cx="4881093" cy="6053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LOS DIFERENTES LENGUAJES DE PROGRAMACION PARA LA WEB</a:t>
            </a:r>
            <a:endParaRPr lang="es-CO" dirty="0"/>
          </a:p>
        </p:txBody>
      </p:sp>
      <p:sp>
        <p:nvSpPr>
          <p:cNvPr id="5" name="Rectángulo redondeado 4"/>
          <p:cNvSpPr/>
          <p:nvPr/>
        </p:nvSpPr>
        <p:spPr>
          <a:xfrm>
            <a:off x="2772005" y="1471972"/>
            <a:ext cx="6255916" cy="564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las tendencias y necesidades de las </a:t>
            </a:r>
            <a:r>
              <a:rPr lang="es-CO" dirty="0" smtClean="0"/>
              <a:t>plataformas al diseño web.</a:t>
            </a:r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5081883" y="866664"/>
            <a:ext cx="1674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Surgieron por.</a:t>
            </a:r>
            <a:endParaRPr lang="es-CO" dirty="0"/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5899963" y="605308"/>
            <a:ext cx="19047" cy="261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6" idx="2"/>
            <a:endCxn id="5" idx="0"/>
          </p:cNvCxnSpPr>
          <p:nvPr/>
        </p:nvCxnSpPr>
        <p:spPr>
          <a:xfrm flipH="1">
            <a:off x="5899963" y="1235996"/>
            <a:ext cx="19047" cy="235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5139838" y="2218090"/>
            <a:ext cx="1558344" cy="377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Evolucionando 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2771735" y="2997898"/>
            <a:ext cx="6294551" cy="768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 través de los años de ser lenguajes estáticos a ser dinámicos (interacción del usuario con datos atreves del sistema)</a:t>
            </a:r>
            <a:endParaRPr lang="es-CO" dirty="0"/>
          </a:p>
        </p:txBody>
      </p:sp>
      <p:cxnSp>
        <p:nvCxnSpPr>
          <p:cNvPr id="19" name="Conector recto 18"/>
          <p:cNvCxnSpPr>
            <a:stCxn id="17" idx="0"/>
            <a:endCxn id="5" idx="2"/>
          </p:cNvCxnSpPr>
          <p:nvPr/>
        </p:nvCxnSpPr>
        <p:spPr>
          <a:xfrm flipH="1" flipV="1">
            <a:off x="5899963" y="2035988"/>
            <a:ext cx="19047" cy="182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17" idx="2"/>
            <a:endCxn id="18" idx="0"/>
          </p:cNvCxnSpPr>
          <p:nvPr/>
        </p:nvCxnSpPr>
        <p:spPr>
          <a:xfrm>
            <a:off x="5919010" y="2595734"/>
            <a:ext cx="1" cy="40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4341618" y="3987753"/>
            <a:ext cx="3116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Los lenguajes mas usados son.</a:t>
            </a:r>
            <a:endParaRPr lang="es-CO" dirty="0"/>
          </a:p>
        </p:txBody>
      </p:sp>
      <p:cxnSp>
        <p:nvCxnSpPr>
          <p:cNvPr id="31" name="Conector recto 30"/>
          <p:cNvCxnSpPr>
            <a:stCxn id="30" idx="0"/>
            <a:endCxn id="18" idx="2"/>
          </p:cNvCxnSpPr>
          <p:nvPr/>
        </p:nvCxnSpPr>
        <p:spPr>
          <a:xfrm flipV="1">
            <a:off x="5899963" y="3766833"/>
            <a:ext cx="19048" cy="220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redondeado 34"/>
          <p:cNvSpPr/>
          <p:nvPr/>
        </p:nvSpPr>
        <p:spPr>
          <a:xfrm>
            <a:off x="421286" y="5146195"/>
            <a:ext cx="964846" cy="310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HTML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36" name="Rectángulo redondeado 35"/>
          <p:cNvSpPr/>
          <p:nvPr/>
        </p:nvSpPr>
        <p:spPr>
          <a:xfrm>
            <a:off x="1512878" y="5465379"/>
            <a:ext cx="1284670" cy="338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JavaScript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37" name="Rectángulo redondeado 36"/>
          <p:cNvSpPr/>
          <p:nvPr/>
        </p:nvSpPr>
        <p:spPr>
          <a:xfrm>
            <a:off x="2527213" y="6102000"/>
            <a:ext cx="974512" cy="363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PHP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38" name="Rectángulo redondeado 37"/>
          <p:cNvSpPr/>
          <p:nvPr/>
        </p:nvSpPr>
        <p:spPr>
          <a:xfrm>
            <a:off x="4274672" y="5881080"/>
            <a:ext cx="1300233" cy="363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ASP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39" name="Rectángulo redondeado 38"/>
          <p:cNvSpPr/>
          <p:nvPr/>
        </p:nvSpPr>
        <p:spPr>
          <a:xfrm>
            <a:off x="6048802" y="6010127"/>
            <a:ext cx="1199892" cy="3558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ASP.NET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40" name="Rectángulo redondeado 39"/>
          <p:cNvSpPr/>
          <p:nvPr/>
        </p:nvSpPr>
        <p:spPr>
          <a:xfrm>
            <a:off x="7481171" y="5469923"/>
            <a:ext cx="1010458" cy="363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JSP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41" name="Rectángulo redondeado 40"/>
          <p:cNvSpPr/>
          <p:nvPr/>
        </p:nvSpPr>
        <p:spPr>
          <a:xfrm>
            <a:off x="9183779" y="5295402"/>
            <a:ext cx="1088800" cy="321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Python.</a:t>
            </a:r>
            <a:endParaRPr lang="es-CO" dirty="0"/>
          </a:p>
        </p:txBody>
      </p:sp>
      <p:sp>
        <p:nvSpPr>
          <p:cNvPr id="42" name="Rectángulo redondeado 41"/>
          <p:cNvSpPr/>
          <p:nvPr/>
        </p:nvSpPr>
        <p:spPr>
          <a:xfrm>
            <a:off x="10925558" y="4985209"/>
            <a:ext cx="1088800" cy="321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Ruby</a:t>
            </a:r>
            <a:r>
              <a:rPr lang="es-CO" b="1" dirty="0" smtClean="0"/>
              <a:t>.</a:t>
            </a:r>
            <a:endParaRPr lang="es-CO" dirty="0"/>
          </a:p>
        </p:txBody>
      </p:sp>
      <p:cxnSp>
        <p:nvCxnSpPr>
          <p:cNvPr id="64" name="Conector recto 63"/>
          <p:cNvCxnSpPr>
            <a:stCxn id="35" idx="0"/>
            <a:endCxn id="30" idx="2"/>
          </p:cNvCxnSpPr>
          <p:nvPr/>
        </p:nvCxnSpPr>
        <p:spPr>
          <a:xfrm flipV="1">
            <a:off x="903709" y="4357085"/>
            <a:ext cx="4996254" cy="789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/>
          <p:cNvCxnSpPr>
            <a:stCxn id="36" idx="0"/>
            <a:endCxn id="30" idx="2"/>
          </p:cNvCxnSpPr>
          <p:nvPr/>
        </p:nvCxnSpPr>
        <p:spPr>
          <a:xfrm flipV="1">
            <a:off x="2155213" y="4357085"/>
            <a:ext cx="3744750" cy="1108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>
            <a:stCxn id="37" idx="0"/>
            <a:endCxn id="30" idx="2"/>
          </p:cNvCxnSpPr>
          <p:nvPr/>
        </p:nvCxnSpPr>
        <p:spPr>
          <a:xfrm flipV="1">
            <a:off x="3014469" y="4357085"/>
            <a:ext cx="2885494" cy="1744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stCxn id="38" idx="0"/>
            <a:endCxn id="30" idx="2"/>
          </p:cNvCxnSpPr>
          <p:nvPr/>
        </p:nvCxnSpPr>
        <p:spPr>
          <a:xfrm flipV="1">
            <a:off x="4924789" y="4357085"/>
            <a:ext cx="975174" cy="1523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/>
          <p:cNvCxnSpPr>
            <a:stCxn id="39" idx="0"/>
            <a:endCxn id="30" idx="2"/>
          </p:cNvCxnSpPr>
          <p:nvPr/>
        </p:nvCxnSpPr>
        <p:spPr>
          <a:xfrm flipH="1" flipV="1">
            <a:off x="5899963" y="4357085"/>
            <a:ext cx="748785" cy="165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/>
          <p:cNvCxnSpPr>
            <a:stCxn id="30" idx="2"/>
            <a:endCxn id="40" idx="0"/>
          </p:cNvCxnSpPr>
          <p:nvPr/>
        </p:nvCxnSpPr>
        <p:spPr>
          <a:xfrm>
            <a:off x="5899963" y="4357085"/>
            <a:ext cx="2086437" cy="1112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>
            <a:stCxn id="30" idx="2"/>
            <a:endCxn id="41" idx="0"/>
          </p:cNvCxnSpPr>
          <p:nvPr/>
        </p:nvCxnSpPr>
        <p:spPr>
          <a:xfrm>
            <a:off x="5899963" y="4357085"/>
            <a:ext cx="3828216" cy="938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stCxn id="30" idx="2"/>
            <a:endCxn id="42" idx="0"/>
          </p:cNvCxnSpPr>
          <p:nvPr/>
        </p:nvCxnSpPr>
        <p:spPr>
          <a:xfrm>
            <a:off x="5899963" y="4357085"/>
            <a:ext cx="5569995" cy="628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09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030449" y="483086"/>
            <a:ext cx="1378424" cy="3684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HTML</a:t>
            </a:r>
            <a:r>
              <a:rPr lang="es-CO" dirty="0" smtClean="0"/>
              <a:t>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1140837" y="1647223"/>
            <a:ext cx="2053992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030449" y="1623472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Ventajas.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551568" y="1637122"/>
            <a:ext cx="1458036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Desventajas.</a:t>
            </a:r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5719661" y="851575"/>
            <a:ext cx="0" cy="771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2"/>
            <a:endCxn id="5" idx="0"/>
          </p:cNvCxnSpPr>
          <p:nvPr/>
        </p:nvCxnSpPr>
        <p:spPr>
          <a:xfrm flipH="1">
            <a:off x="2167833" y="851575"/>
            <a:ext cx="3551828" cy="795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2"/>
            <a:endCxn id="7" idx="0"/>
          </p:cNvCxnSpPr>
          <p:nvPr/>
        </p:nvCxnSpPr>
        <p:spPr>
          <a:xfrm>
            <a:off x="5719661" y="851575"/>
            <a:ext cx="3560925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5" idx="2"/>
          </p:cNvCxnSpPr>
          <p:nvPr/>
        </p:nvCxnSpPr>
        <p:spPr>
          <a:xfrm flipH="1">
            <a:off x="1972213" y="2068027"/>
            <a:ext cx="195620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1250019" y="2385475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>
            <a:off x="1250016" y="2385475"/>
            <a:ext cx="4" cy="1608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250017" y="263070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250016" y="3090033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1250016" y="3587612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1795928" y="2452866"/>
            <a:ext cx="193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Lenguaje estático.</a:t>
            </a:r>
            <a:endParaRPr lang="es-CO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795927" y="2933539"/>
            <a:ext cx="216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Basado en etiquetas.</a:t>
            </a:r>
            <a:endParaRPr lang="es-CO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795927" y="3402946"/>
            <a:ext cx="216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Interpretado.</a:t>
            </a:r>
            <a:endParaRPr lang="es-CO" dirty="0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1250016" y="3993780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1795927" y="3815938"/>
            <a:ext cx="230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Extensiones de archivos  .html o .htm.</a:t>
            </a:r>
            <a:endParaRPr lang="es-CO" dirty="0"/>
          </a:p>
        </p:txBody>
      </p:sp>
      <p:cxnSp>
        <p:nvCxnSpPr>
          <p:cNvPr id="22" name="Conector recto 21"/>
          <p:cNvCxnSpPr>
            <a:stCxn id="6" idx="2"/>
          </p:cNvCxnSpPr>
          <p:nvPr/>
        </p:nvCxnSpPr>
        <p:spPr>
          <a:xfrm>
            <a:off x="5719661" y="1991961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4839380" y="2254972"/>
            <a:ext cx="880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839380" y="2254972"/>
            <a:ext cx="14216" cy="223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4853596" y="2446462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5369369" y="2254971"/>
            <a:ext cx="218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Texto estructurado.</a:t>
            </a:r>
            <a:endParaRPr lang="es-CO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4839380" y="2892140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5399504" y="2701384"/>
            <a:ext cx="218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Archivos pequeños.</a:t>
            </a:r>
            <a:endParaRPr lang="es-CO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839947" y="3351043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5385287" y="3173622"/>
            <a:ext cx="218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Fácil aprendizaje.</a:t>
            </a:r>
            <a:endParaRPr lang="es-CO" dirty="0"/>
          </a:p>
        </p:txBody>
      </p:sp>
      <p:sp>
        <p:nvSpPr>
          <p:cNvPr id="31" name="CuadroTexto 30"/>
          <p:cNvSpPr txBox="1"/>
          <p:nvPr/>
        </p:nvSpPr>
        <p:spPr>
          <a:xfrm>
            <a:off x="5399504" y="3589238"/>
            <a:ext cx="2606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Compatibilidad con todos los exploradores.</a:t>
            </a:r>
            <a:endParaRPr lang="es-CO" dirty="0"/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4853597" y="3760257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4839380" y="4476881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5369369" y="4305862"/>
            <a:ext cx="260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Despliegue rápido.</a:t>
            </a:r>
            <a:endParaRPr lang="es-CO" dirty="0"/>
          </a:p>
        </p:txBody>
      </p:sp>
      <p:cxnSp>
        <p:nvCxnSpPr>
          <p:cNvPr id="35" name="Conector recto 34"/>
          <p:cNvCxnSpPr>
            <a:stCxn id="7" idx="2"/>
          </p:cNvCxnSpPr>
          <p:nvPr/>
        </p:nvCxnSpPr>
        <p:spPr>
          <a:xfrm>
            <a:off x="9280586" y="2005611"/>
            <a:ext cx="0" cy="379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8468545" y="2385475"/>
            <a:ext cx="812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8468545" y="2385475"/>
            <a:ext cx="11374" cy="1959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8468542" y="263070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>
            <a:off x="8468541" y="3090033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>
            <a:off x="8468541" y="3587612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9014453" y="2452866"/>
            <a:ext cx="193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Estático.</a:t>
            </a:r>
            <a:endParaRPr lang="es-CO" dirty="0"/>
          </a:p>
        </p:txBody>
      </p:sp>
      <p:sp>
        <p:nvSpPr>
          <p:cNvPr id="42" name="CuadroTexto 41"/>
          <p:cNvSpPr txBox="1"/>
          <p:nvPr/>
        </p:nvSpPr>
        <p:spPr>
          <a:xfrm>
            <a:off x="9014452" y="2933539"/>
            <a:ext cx="216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Exceso de etiquetas.</a:t>
            </a:r>
            <a:endParaRPr lang="es-CO" dirty="0"/>
          </a:p>
        </p:txBody>
      </p:sp>
      <p:sp>
        <p:nvSpPr>
          <p:cNvPr id="43" name="CuadroTexto 42"/>
          <p:cNvSpPr txBox="1"/>
          <p:nvPr/>
        </p:nvSpPr>
        <p:spPr>
          <a:xfrm>
            <a:off x="9014452" y="3402945"/>
            <a:ext cx="2894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Interpretación diferente dependiendo del navegador.</a:t>
            </a:r>
            <a:endParaRPr lang="es-CO" dirty="0"/>
          </a:p>
        </p:txBody>
      </p:sp>
      <p:cxnSp>
        <p:nvCxnSpPr>
          <p:cNvPr id="44" name="Conector recto de flecha 43"/>
          <p:cNvCxnSpPr/>
          <p:nvPr/>
        </p:nvCxnSpPr>
        <p:spPr>
          <a:xfrm>
            <a:off x="8467120" y="4345204"/>
            <a:ext cx="569518" cy="1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9000232" y="4160538"/>
            <a:ext cx="230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Diseño mas lento.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595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639120" y="354414"/>
            <a:ext cx="1378424" cy="3922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Javascript</a:t>
            </a:r>
            <a:r>
              <a:rPr lang="es-CO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49508" y="1508450"/>
            <a:ext cx="1978944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639120" y="1494800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Ventajas.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160239" y="1508450"/>
            <a:ext cx="1458036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Desventajas.</a:t>
            </a:r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5328332" y="746696"/>
            <a:ext cx="0" cy="748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2"/>
            <a:endCxn id="5" idx="0"/>
          </p:cNvCxnSpPr>
          <p:nvPr/>
        </p:nvCxnSpPr>
        <p:spPr>
          <a:xfrm flipH="1">
            <a:off x="1738980" y="746696"/>
            <a:ext cx="3589352" cy="761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2"/>
            <a:endCxn id="7" idx="0"/>
          </p:cNvCxnSpPr>
          <p:nvPr/>
        </p:nvCxnSpPr>
        <p:spPr>
          <a:xfrm>
            <a:off x="5328332" y="746696"/>
            <a:ext cx="3560925" cy="761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5" idx="2"/>
          </p:cNvCxnSpPr>
          <p:nvPr/>
        </p:nvCxnSpPr>
        <p:spPr>
          <a:xfrm flipH="1">
            <a:off x="1580884" y="1929254"/>
            <a:ext cx="158096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858690" y="2256803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858691" y="2256803"/>
            <a:ext cx="11373" cy="2308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858688" y="250203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858687" y="2961361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858687" y="3458940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1404599" y="2324194"/>
            <a:ext cx="193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Similar a java.</a:t>
            </a:r>
            <a:endParaRPr lang="es-CO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404597" y="2804867"/>
            <a:ext cx="250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No dispone de herencia.</a:t>
            </a:r>
            <a:endParaRPr lang="es-CO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404598" y="3274274"/>
            <a:ext cx="216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Interpretado.</a:t>
            </a:r>
            <a:endParaRPr lang="es-CO" dirty="0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858687" y="386510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1404598" y="3687266"/>
            <a:ext cx="230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No requiere compilación.</a:t>
            </a:r>
            <a:endParaRPr lang="es-CO" dirty="0"/>
          </a:p>
        </p:txBody>
      </p:sp>
      <p:cxnSp>
        <p:nvCxnSpPr>
          <p:cNvPr id="22" name="Conector recto 21"/>
          <p:cNvCxnSpPr>
            <a:stCxn id="6" idx="2"/>
          </p:cNvCxnSpPr>
          <p:nvPr/>
        </p:nvCxnSpPr>
        <p:spPr>
          <a:xfrm>
            <a:off x="5328332" y="1863289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4448051" y="2126300"/>
            <a:ext cx="880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448051" y="2126300"/>
            <a:ext cx="23594" cy="1907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4462267" y="2317790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4978040" y="2126299"/>
            <a:ext cx="279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Lenguaje de scripting seguro y fiable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4461411" y="2995623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4965950" y="2804867"/>
            <a:ext cx="2606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Los script tienen capacidades limitadas</a:t>
            </a:r>
            <a:r>
              <a:rPr lang="es-CO" dirty="0" smtClean="0"/>
              <a:t>, por seguridad.</a:t>
            </a:r>
            <a:endParaRPr lang="es-CO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459848" y="4020261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4965950" y="3851794"/>
            <a:ext cx="2185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El código Javascript se ejecuta en el </a:t>
            </a:r>
            <a:r>
              <a:rPr lang="es-CO" dirty="0" smtClean="0"/>
              <a:t>lado del cliente.</a:t>
            </a:r>
            <a:endParaRPr lang="es-CO" dirty="0"/>
          </a:p>
        </p:txBody>
      </p:sp>
      <p:cxnSp>
        <p:nvCxnSpPr>
          <p:cNvPr id="31" name="Conector recto 30"/>
          <p:cNvCxnSpPr>
            <a:stCxn id="7" idx="2"/>
          </p:cNvCxnSpPr>
          <p:nvPr/>
        </p:nvCxnSpPr>
        <p:spPr>
          <a:xfrm>
            <a:off x="8889257" y="1876939"/>
            <a:ext cx="0" cy="379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8077216" y="2256803"/>
            <a:ext cx="812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8077216" y="2256803"/>
            <a:ext cx="11378" cy="2735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8077213" y="250203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>
            <a:off x="8106772" y="3187797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8077212" y="3896805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8623124" y="2324194"/>
            <a:ext cx="2346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Código visible por cualquier usuario.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38" name="CuadroTexto 37"/>
          <p:cNvSpPr txBox="1"/>
          <p:nvPr/>
        </p:nvSpPr>
        <p:spPr>
          <a:xfrm>
            <a:off x="8652682" y="3031303"/>
            <a:ext cx="2796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El código debe descargarse completamente.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8593699" y="3714469"/>
            <a:ext cx="3263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Puede poner en riesgo la seguridad del sitio, con </a:t>
            </a:r>
            <a:r>
              <a:rPr lang="es-CO" dirty="0" smtClean="0"/>
              <a:t>el uso XSS (Cross Site Scripting).</a:t>
            </a:r>
            <a:endParaRPr lang="es-CO" dirty="0"/>
          </a:p>
        </p:txBody>
      </p:sp>
      <p:cxnSp>
        <p:nvCxnSpPr>
          <p:cNvPr id="40" name="Conector recto de flecha 39"/>
          <p:cNvCxnSpPr>
            <a:endCxn id="41" idx="1"/>
          </p:cNvCxnSpPr>
          <p:nvPr/>
        </p:nvCxnSpPr>
        <p:spPr>
          <a:xfrm flipV="1">
            <a:off x="8106772" y="4985159"/>
            <a:ext cx="516351" cy="7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8623123" y="4661993"/>
            <a:ext cx="230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Problemas en navegadores antiguos.</a:t>
            </a:r>
            <a:endParaRPr lang="es-CO" dirty="0"/>
          </a:p>
        </p:txBody>
      </p:sp>
      <p:sp>
        <p:nvSpPr>
          <p:cNvPr id="42" name="CuadroTexto 41"/>
          <p:cNvSpPr txBox="1"/>
          <p:nvPr/>
        </p:nvSpPr>
        <p:spPr>
          <a:xfrm>
            <a:off x="1404598" y="4377257"/>
            <a:ext cx="2306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El estándar definido y mantenido por W3C a través del DOM.</a:t>
            </a:r>
            <a:endParaRPr lang="es-CO" dirty="0"/>
          </a:p>
        </p:txBody>
      </p:sp>
      <p:cxnSp>
        <p:nvCxnSpPr>
          <p:cNvPr id="43" name="Conector recto de flecha 42"/>
          <p:cNvCxnSpPr/>
          <p:nvPr/>
        </p:nvCxnSpPr>
        <p:spPr>
          <a:xfrm>
            <a:off x="858687" y="455166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94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722405" y="0"/>
            <a:ext cx="1378424" cy="3684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PHP.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0" y="1182644"/>
            <a:ext cx="2050026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722405" y="1140386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Ventajas.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9088261" y="1091574"/>
            <a:ext cx="1458036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Desventajas.</a:t>
            </a:r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5411617" y="368489"/>
            <a:ext cx="0" cy="771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2"/>
            <a:endCxn id="5" idx="0"/>
          </p:cNvCxnSpPr>
          <p:nvPr/>
        </p:nvCxnSpPr>
        <p:spPr>
          <a:xfrm flipH="1">
            <a:off x="1025013" y="368489"/>
            <a:ext cx="4386604" cy="814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2"/>
            <a:endCxn id="7" idx="0"/>
          </p:cNvCxnSpPr>
          <p:nvPr/>
        </p:nvCxnSpPr>
        <p:spPr>
          <a:xfrm>
            <a:off x="5411617" y="368489"/>
            <a:ext cx="4405662" cy="723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5" idx="2"/>
          </p:cNvCxnSpPr>
          <p:nvPr/>
        </p:nvCxnSpPr>
        <p:spPr>
          <a:xfrm flipH="1">
            <a:off x="831377" y="1603448"/>
            <a:ext cx="193636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109182" y="1930997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>
            <a:off x="79044" y="1930997"/>
            <a:ext cx="30139" cy="4311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09180" y="2176230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09178" y="255238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109178" y="3280141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28"/>
          <p:cNvSpPr txBox="1"/>
          <p:nvPr/>
        </p:nvSpPr>
        <p:spPr>
          <a:xfrm>
            <a:off x="655091" y="1998388"/>
            <a:ext cx="193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Interpretado.</a:t>
            </a:r>
            <a:endParaRPr lang="es-CO" dirty="0"/>
          </a:p>
        </p:txBody>
      </p:sp>
      <p:sp>
        <p:nvSpPr>
          <p:cNvPr id="18" name="CuadroTexto 29"/>
          <p:cNvSpPr txBox="1"/>
          <p:nvPr/>
        </p:nvSpPr>
        <p:spPr>
          <a:xfrm>
            <a:off x="613578" y="2384322"/>
            <a:ext cx="2580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Usado principalmente para sitios dinámicos.</a:t>
            </a:r>
            <a:endParaRPr lang="es-CO" dirty="0"/>
          </a:p>
        </p:txBody>
      </p:sp>
      <p:sp>
        <p:nvSpPr>
          <p:cNvPr id="19" name="CuadroTexto 30"/>
          <p:cNvSpPr txBox="1"/>
          <p:nvPr/>
        </p:nvSpPr>
        <p:spPr>
          <a:xfrm>
            <a:off x="628932" y="3106855"/>
            <a:ext cx="216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Del lado del servidor.</a:t>
            </a:r>
            <a:endParaRPr lang="es-CO" dirty="0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109178" y="3753074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34"/>
          <p:cNvSpPr txBox="1"/>
          <p:nvPr/>
        </p:nvSpPr>
        <p:spPr>
          <a:xfrm>
            <a:off x="628932" y="3589528"/>
            <a:ext cx="230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Embebido de HTML.</a:t>
            </a:r>
            <a:endParaRPr lang="es-CO" dirty="0"/>
          </a:p>
        </p:txBody>
      </p:sp>
      <p:cxnSp>
        <p:nvCxnSpPr>
          <p:cNvPr id="22" name="Conector recto 21"/>
          <p:cNvCxnSpPr>
            <a:stCxn id="6" idx="2"/>
          </p:cNvCxnSpPr>
          <p:nvPr/>
        </p:nvCxnSpPr>
        <p:spPr>
          <a:xfrm>
            <a:off x="5411617" y="1508875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4531336" y="1771886"/>
            <a:ext cx="880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531335" y="1764475"/>
            <a:ext cx="13365" cy="4786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4545552" y="1963376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49"/>
          <p:cNvSpPr txBox="1"/>
          <p:nvPr/>
        </p:nvSpPr>
        <p:spPr>
          <a:xfrm>
            <a:off x="5061324" y="1771885"/>
            <a:ext cx="260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Muy fácil de aprender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4517122" y="2425120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53"/>
          <p:cNvSpPr txBox="1"/>
          <p:nvPr/>
        </p:nvSpPr>
        <p:spPr>
          <a:xfrm>
            <a:off x="5091460" y="2218298"/>
            <a:ext cx="218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Lenguaje rápido.</a:t>
            </a:r>
            <a:endParaRPr lang="es-CO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517976" y="2911176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57"/>
          <p:cNvSpPr txBox="1"/>
          <p:nvPr/>
        </p:nvSpPr>
        <p:spPr>
          <a:xfrm>
            <a:off x="5077243" y="2690536"/>
            <a:ext cx="256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Soporta </a:t>
            </a:r>
            <a:r>
              <a:rPr lang="es-CO" dirty="0"/>
              <a:t>orientación a objeto. Clases y herencia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31" name="CuadroTexto 58"/>
          <p:cNvSpPr txBox="1"/>
          <p:nvPr/>
        </p:nvSpPr>
        <p:spPr>
          <a:xfrm>
            <a:off x="5076673" y="3407160"/>
            <a:ext cx="2606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Capacidad de conexión con la mayoría de motores de BD.</a:t>
            </a:r>
            <a:endParaRPr lang="es-CO" dirty="0"/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4545546" y="3590477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4515417" y="4573316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62"/>
          <p:cNvSpPr txBox="1"/>
          <p:nvPr/>
        </p:nvSpPr>
        <p:spPr>
          <a:xfrm>
            <a:off x="5034027" y="4409764"/>
            <a:ext cx="2606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Expande su potencial a través de módulos.</a:t>
            </a:r>
            <a:endParaRPr lang="es-CO" dirty="0"/>
          </a:p>
        </p:txBody>
      </p:sp>
      <p:cxnSp>
        <p:nvCxnSpPr>
          <p:cNvPr id="35" name="Conector recto 34"/>
          <p:cNvCxnSpPr>
            <a:stCxn id="7" idx="2"/>
          </p:cNvCxnSpPr>
          <p:nvPr/>
        </p:nvCxnSpPr>
        <p:spPr>
          <a:xfrm>
            <a:off x="9817279" y="1460063"/>
            <a:ext cx="0" cy="379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9005238" y="1839927"/>
            <a:ext cx="812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9005238" y="1839927"/>
            <a:ext cx="15346" cy="4004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9005235" y="2074840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>
            <a:off x="8997263" y="2582144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>
            <a:off x="9012909" y="4089180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69"/>
          <p:cNvSpPr txBox="1"/>
          <p:nvPr/>
        </p:nvSpPr>
        <p:spPr>
          <a:xfrm>
            <a:off x="9551145" y="1907318"/>
            <a:ext cx="257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Necesita de servicio web.</a:t>
            </a:r>
            <a:endParaRPr lang="es-CO" dirty="0"/>
          </a:p>
        </p:txBody>
      </p:sp>
      <p:sp>
        <p:nvSpPr>
          <p:cNvPr id="42" name="CuadroTexto 70"/>
          <p:cNvSpPr txBox="1"/>
          <p:nvPr/>
        </p:nvSpPr>
        <p:spPr>
          <a:xfrm>
            <a:off x="9567915" y="2384322"/>
            <a:ext cx="2169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Todo el trabajo se da en el servidor.</a:t>
            </a:r>
            <a:endParaRPr lang="es-CO" dirty="0"/>
          </a:p>
        </p:txBody>
      </p:sp>
      <p:sp>
        <p:nvSpPr>
          <p:cNvPr id="43" name="CuadroTexto 71"/>
          <p:cNvSpPr txBox="1"/>
          <p:nvPr/>
        </p:nvSpPr>
        <p:spPr>
          <a:xfrm>
            <a:off x="9567916" y="3071754"/>
            <a:ext cx="2635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La legalidad de código puede afectarse.</a:t>
            </a:r>
            <a:endParaRPr lang="es-CO" dirty="0"/>
          </a:p>
        </p:txBody>
      </p:sp>
      <p:cxnSp>
        <p:nvCxnSpPr>
          <p:cNvPr id="44" name="Conector recto de flecha 43"/>
          <p:cNvCxnSpPr/>
          <p:nvPr/>
        </p:nvCxnSpPr>
        <p:spPr>
          <a:xfrm>
            <a:off x="9001105" y="5089989"/>
            <a:ext cx="569518" cy="1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73"/>
          <p:cNvSpPr txBox="1"/>
          <p:nvPr/>
        </p:nvSpPr>
        <p:spPr>
          <a:xfrm>
            <a:off x="9521861" y="3896952"/>
            <a:ext cx="2621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Deficiencia en programación orientada a objetos.</a:t>
            </a:r>
            <a:endParaRPr lang="es-CO" dirty="0"/>
          </a:p>
        </p:txBody>
      </p:sp>
      <p:cxnSp>
        <p:nvCxnSpPr>
          <p:cNvPr id="46" name="Conector recto de flecha 45"/>
          <p:cNvCxnSpPr/>
          <p:nvPr/>
        </p:nvCxnSpPr>
        <p:spPr>
          <a:xfrm>
            <a:off x="83021" y="424641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30"/>
          <p:cNvSpPr txBox="1"/>
          <p:nvPr/>
        </p:nvSpPr>
        <p:spPr>
          <a:xfrm>
            <a:off x="613578" y="4090472"/>
            <a:ext cx="286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Necesita de servidor web.</a:t>
            </a:r>
            <a:endParaRPr lang="es-CO" dirty="0"/>
          </a:p>
        </p:txBody>
      </p:sp>
      <p:cxnSp>
        <p:nvCxnSpPr>
          <p:cNvPr id="48" name="Conector recto de flecha 47"/>
          <p:cNvCxnSpPr/>
          <p:nvPr/>
        </p:nvCxnSpPr>
        <p:spPr>
          <a:xfrm>
            <a:off x="96102" y="4739762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34"/>
          <p:cNvSpPr txBox="1"/>
          <p:nvPr/>
        </p:nvSpPr>
        <p:spPr>
          <a:xfrm>
            <a:off x="613578" y="4573316"/>
            <a:ext cx="2700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Extensiones de archivos .php.</a:t>
            </a:r>
            <a:endParaRPr lang="es-CO" dirty="0"/>
          </a:p>
        </p:txBody>
      </p:sp>
      <p:cxnSp>
        <p:nvCxnSpPr>
          <p:cNvPr id="50" name="Conector recto de flecha 49"/>
          <p:cNvCxnSpPr/>
          <p:nvPr/>
        </p:nvCxnSpPr>
        <p:spPr>
          <a:xfrm>
            <a:off x="79044" y="5389122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adroTexto 34"/>
          <p:cNvSpPr txBox="1"/>
          <p:nvPr/>
        </p:nvSpPr>
        <p:spPr>
          <a:xfrm>
            <a:off x="655089" y="5196457"/>
            <a:ext cx="27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Lenguaje libre.</a:t>
            </a:r>
            <a:endParaRPr lang="es-CO" dirty="0"/>
          </a:p>
        </p:txBody>
      </p:sp>
      <p:sp>
        <p:nvSpPr>
          <p:cNvPr id="52" name="CuadroTexto 34"/>
          <p:cNvSpPr txBox="1"/>
          <p:nvPr/>
        </p:nvSpPr>
        <p:spPr>
          <a:xfrm>
            <a:off x="624955" y="5648003"/>
            <a:ext cx="27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Multiplataforma.</a:t>
            </a:r>
            <a:endParaRPr lang="es-CO" dirty="0"/>
          </a:p>
        </p:txBody>
      </p:sp>
      <p:cxnSp>
        <p:nvCxnSpPr>
          <p:cNvPr id="53" name="Conector recto de flecha 52"/>
          <p:cNvCxnSpPr/>
          <p:nvPr/>
        </p:nvCxnSpPr>
        <p:spPr>
          <a:xfrm>
            <a:off x="79044" y="583112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/>
          <p:nvPr/>
        </p:nvCxnSpPr>
        <p:spPr>
          <a:xfrm>
            <a:off x="79044" y="6258317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34"/>
          <p:cNvSpPr txBox="1"/>
          <p:nvPr/>
        </p:nvSpPr>
        <p:spPr>
          <a:xfrm>
            <a:off x="613577" y="6100197"/>
            <a:ext cx="3396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Requiere tener instalado </a:t>
            </a:r>
            <a:r>
              <a:rPr lang="es-CO" dirty="0"/>
              <a:t>Apache o IIS con las librerías de PHP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56" name="CuadroTexto 62"/>
          <p:cNvSpPr txBox="1"/>
          <p:nvPr/>
        </p:nvSpPr>
        <p:spPr>
          <a:xfrm>
            <a:off x="5076673" y="5120411"/>
            <a:ext cx="289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Ampliamente documentado.</a:t>
            </a:r>
            <a:endParaRPr lang="es-CO" dirty="0"/>
          </a:p>
        </p:txBody>
      </p:sp>
      <p:cxnSp>
        <p:nvCxnSpPr>
          <p:cNvPr id="57" name="Conector recto de flecha 56"/>
          <p:cNvCxnSpPr/>
          <p:nvPr/>
        </p:nvCxnSpPr>
        <p:spPr>
          <a:xfrm>
            <a:off x="4530766" y="5298254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uadroTexto 62"/>
          <p:cNvSpPr txBox="1"/>
          <p:nvPr/>
        </p:nvSpPr>
        <p:spPr>
          <a:xfrm>
            <a:off x="5076672" y="5525830"/>
            <a:ext cx="289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Fácil acceso para todos.</a:t>
            </a:r>
            <a:endParaRPr lang="es-CO" dirty="0"/>
          </a:p>
        </p:txBody>
      </p:sp>
      <p:cxnSp>
        <p:nvCxnSpPr>
          <p:cNvPr id="59" name="Conector recto de flecha 58"/>
          <p:cNvCxnSpPr/>
          <p:nvPr/>
        </p:nvCxnSpPr>
        <p:spPr>
          <a:xfrm>
            <a:off x="4545546" y="5696849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uadroTexto 62"/>
          <p:cNvSpPr txBox="1"/>
          <p:nvPr/>
        </p:nvSpPr>
        <p:spPr>
          <a:xfrm>
            <a:off x="5034027" y="5945983"/>
            <a:ext cx="372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No hay que definir tipos de variables.</a:t>
            </a:r>
            <a:endParaRPr lang="es-CO" dirty="0"/>
          </a:p>
        </p:txBody>
      </p:sp>
      <p:sp>
        <p:nvSpPr>
          <p:cNvPr id="61" name="CuadroTexto 62"/>
          <p:cNvSpPr txBox="1"/>
          <p:nvPr/>
        </p:nvSpPr>
        <p:spPr>
          <a:xfrm>
            <a:off x="5034027" y="6352180"/>
            <a:ext cx="372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Gran cantidad de funciones.</a:t>
            </a:r>
            <a:endParaRPr lang="es-CO" dirty="0"/>
          </a:p>
        </p:txBody>
      </p:sp>
      <p:cxnSp>
        <p:nvCxnSpPr>
          <p:cNvPr id="62" name="Conector recto de flecha 61"/>
          <p:cNvCxnSpPr/>
          <p:nvPr/>
        </p:nvCxnSpPr>
        <p:spPr>
          <a:xfrm>
            <a:off x="4534184" y="6123825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/>
          <p:cNvCxnSpPr/>
          <p:nvPr/>
        </p:nvCxnSpPr>
        <p:spPr>
          <a:xfrm>
            <a:off x="4537519" y="6536846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/>
          <p:nvPr/>
        </p:nvCxnSpPr>
        <p:spPr>
          <a:xfrm>
            <a:off x="8997263" y="323954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73"/>
          <p:cNvSpPr txBox="1"/>
          <p:nvPr/>
        </p:nvSpPr>
        <p:spPr>
          <a:xfrm>
            <a:off x="9597626" y="4907796"/>
            <a:ext cx="2621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Dificulta la modularización.</a:t>
            </a:r>
          </a:p>
        </p:txBody>
      </p:sp>
      <p:cxnSp>
        <p:nvCxnSpPr>
          <p:cNvPr id="66" name="Conector recto de flecha 65"/>
          <p:cNvCxnSpPr/>
          <p:nvPr/>
        </p:nvCxnSpPr>
        <p:spPr>
          <a:xfrm>
            <a:off x="9048592" y="5814612"/>
            <a:ext cx="569518" cy="1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uadroTexto 73"/>
          <p:cNvSpPr txBox="1"/>
          <p:nvPr/>
        </p:nvSpPr>
        <p:spPr>
          <a:xfrm>
            <a:off x="9575031" y="5648003"/>
            <a:ext cx="2621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Dificulta la organización por capas de la aplicación.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578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988853" y="131944"/>
            <a:ext cx="1378424" cy="368489"/>
          </a:xfrm>
          <a:prstGeom prst="roundRect">
            <a:avLst>
              <a:gd name="adj" fmla="val 236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ASP.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79238" y="1285980"/>
            <a:ext cx="2021510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988853" y="1272330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Ventajas.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509972" y="1285980"/>
            <a:ext cx="1458036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Desventajas.</a:t>
            </a:r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5678065" y="500433"/>
            <a:ext cx="0" cy="771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2"/>
            <a:endCxn id="5" idx="0"/>
          </p:cNvCxnSpPr>
          <p:nvPr/>
        </p:nvCxnSpPr>
        <p:spPr>
          <a:xfrm flipH="1">
            <a:off x="1289993" y="500433"/>
            <a:ext cx="4388072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2"/>
            <a:endCxn id="7" idx="0"/>
          </p:cNvCxnSpPr>
          <p:nvPr/>
        </p:nvCxnSpPr>
        <p:spPr>
          <a:xfrm>
            <a:off x="5678065" y="500433"/>
            <a:ext cx="3560925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5" idx="2"/>
          </p:cNvCxnSpPr>
          <p:nvPr/>
        </p:nvCxnSpPr>
        <p:spPr>
          <a:xfrm flipH="1">
            <a:off x="1110615" y="1706784"/>
            <a:ext cx="179378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388420" y="2034333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388422" y="2034333"/>
            <a:ext cx="12795" cy="3672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388418" y="227956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388417" y="2738891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388417" y="3863331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28"/>
          <p:cNvSpPr txBox="1"/>
          <p:nvPr/>
        </p:nvSpPr>
        <p:spPr>
          <a:xfrm>
            <a:off x="934328" y="2101724"/>
            <a:ext cx="2130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Lenguaje dinámico.</a:t>
            </a:r>
            <a:endParaRPr lang="es-CO" dirty="0"/>
          </a:p>
        </p:txBody>
      </p:sp>
      <p:sp>
        <p:nvSpPr>
          <p:cNvPr id="18" name="CuadroTexto 29"/>
          <p:cNvSpPr txBox="1"/>
          <p:nvPr/>
        </p:nvSpPr>
        <p:spPr>
          <a:xfrm>
            <a:off x="934328" y="2582397"/>
            <a:ext cx="2594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Se requiere de </a:t>
            </a:r>
            <a:r>
              <a:rPr lang="es-CO" dirty="0"/>
              <a:t>necesario tener instalado Internet </a:t>
            </a:r>
            <a:r>
              <a:rPr lang="es-CO" dirty="0" smtClean="0"/>
              <a:t>Informatión </a:t>
            </a:r>
            <a:r>
              <a:rPr lang="es-CO" dirty="0"/>
              <a:t>Server (IIS</a:t>
            </a:r>
            <a:r>
              <a:rPr lang="es-CO" dirty="0" smtClean="0"/>
              <a:t>).</a:t>
            </a:r>
            <a:endParaRPr lang="es-CO" dirty="0"/>
          </a:p>
        </p:txBody>
      </p:sp>
      <p:sp>
        <p:nvSpPr>
          <p:cNvPr id="19" name="CuadroTexto 30"/>
          <p:cNvSpPr txBox="1"/>
          <p:nvPr/>
        </p:nvSpPr>
        <p:spPr>
          <a:xfrm>
            <a:off x="947697" y="3614504"/>
            <a:ext cx="2169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No necesita ser compilado para ejecutarse. </a:t>
            </a:r>
            <a:endParaRPr lang="es-CO" dirty="0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401218" y="478849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34"/>
          <p:cNvSpPr txBox="1"/>
          <p:nvPr/>
        </p:nvSpPr>
        <p:spPr>
          <a:xfrm>
            <a:off x="959926" y="4646611"/>
            <a:ext cx="230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Extensiones de archivos  .</a:t>
            </a:r>
            <a:r>
              <a:rPr lang="es-CO" dirty="0" err="1" smtClean="0"/>
              <a:t>asp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2" name="Conector recto 21"/>
          <p:cNvCxnSpPr>
            <a:stCxn id="6" idx="2"/>
          </p:cNvCxnSpPr>
          <p:nvPr/>
        </p:nvCxnSpPr>
        <p:spPr>
          <a:xfrm>
            <a:off x="5678065" y="1640819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 flipV="1">
            <a:off x="4584540" y="1887195"/>
            <a:ext cx="1093526" cy="16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584540" y="1903829"/>
            <a:ext cx="12229" cy="1638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4585395" y="2109591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49"/>
          <p:cNvSpPr txBox="1"/>
          <p:nvPr/>
        </p:nvSpPr>
        <p:spPr>
          <a:xfrm>
            <a:off x="5124764" y="1903829"/>
            <a:ext cx="2947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Usa Visual Basic Script, siendo fácil para los usuarios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4584683" y="2723325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53"/>
          <p:cNvSpPr txBox="1"/>
          <p:nvPr/>
        </p:nvSpPr>
        <p:spPr>
          <a:xfrm>
            <a:off x="5131303" y="2582890"/>
            <a:ext cx="2368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Comunicación óptima con SQL Server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578857" y="3542820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57"/>
          <p:cNvSpPr txBox="1"/>
          <p:nvPr/>
        </p:nvSpPr>
        <p:spPr>
          <a:xfrm>
            <a:off x="5109420" y="3327413"/>
            <a:ext cx="2779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Soporta el lenguaje JScript (Javascript de Microsoft</a:t>
            </a:r>
            <a:r>
              <a:rPr lang="es-CO" dirty="0" smtClean="0"/>
              <a:t>).</a:t>
            </a:r>
            <a:endParaRPr lang="es-CO" dirty="0"/>
          </a:p>
        </p:txBody>
      </p:sp>
      <p:cxnSp>
        <p:nvCxnSpPr>
          <p:cNvPr id="31" name="Conector recto 30"/>
          <p:cNvCxnSpPr>
            <a:stCxn id="7" idx="2"/>
          </p:cNvCxnSpPr>
          <p:nvPr/>
        </p:nvCxnSpPr>
        <p:spPr>
          <a:xfrm>
            <a:off x="9238990" y="1654469"/>
            <a:ext cx="0" cy="379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8426949" y="2034333"/>
            <a:ext cx="812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8426949" y="2034333"/>
            <a:ext cx="1699" cy="2385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8426946" y="227956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>
            <a:off x="8426945" y="2738891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8426945" y="3773562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69"/>
          <p:cNvSpPr txBox="1"/>
          <p:nvPr/>
        </p:nvSpPr>
        <p:spPr>
          <a:xfrm>
            <a:off x="8972857" y="2101724"/>
            <a:ext cx="2506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Código </a:t>
            </a:r>
            <a:r>
              <a:rPr lang="es-CO" dirty="0" smtClean="0"/>
              <a:t>desorganizado.</a:t>
            </a:r>
            <a:endParaRPr lang="es-CO" dirty="0"/>
          </a:p>
        </p:txBody>
      </p:sp>
      <p:sp>
        <p:nvSpPr>
          <p:cNvPr id="38" name="CuadroTexto 70"/>
          <p:cNvSpPr txBox="1"/>
          <p:nvPr/>
        </p:nvSpPr>
        <p:spPr>
          <a:xfrm>
            <a:off x="8972856" y="2582397"/>
            <a:ext cx="3108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Se necesita escribir mucho código para realizar funciones </a:t>
            </a:r>
            <a:r>
              <a:rPr lang="es-CO" dirty="0" smtClean="0"/>
              <a:t>sencillas.</a:t>
            </a:r>
            <a:endParaRPr lang="es-CO" dirty="0"/>
          </a:p>
        </p:txBody>
      </p:sp>
      <p:sp>
        <p:nvSpPr>
          <p:cNvPr id="39" name="CuadroTexto 71"/>
          <p:cNvSpPr txBox="1"/>
          <p:nvPr/>
        </p:nvSpPr>
        <p:spPr>
          <a:xfrm>
            <a:off x="8960060" y="3595720"/>
            <a:ext cx="289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Tecnología </a:t>
            </a:r>
            <a:r>
              <a:rPr lang="es-CO" dirty="0" smtClean="0"/>
              <a:t>propietaria.</a:t>
            </a:r>
            <a:endParaRPr lang="es-CO" dirty="0"/>
          </a:p>
        </p:txBody>
      </p:sp>
      <p:cxnSp>
        <p:nvCxnSpPr>
          <p:cNvPr id="40" name="Conector recto de flecha 39"/>
          <p:cNvCxnSpPr/>
          <p:nvPr/>
        </p:nvCxnSpPr>
        <p:spPr>
          <a:xfrm>
            <a:off x="8434527" y="4401699"/>
            <a:ext cx="569518" cy="1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73"/>
          <p:cNvSpPr txBox="1"/>
          <p:nvPr/>
        </p:nvSpPr>
        <p:spPr>
          <a:xfrm>
            <a:off x="9004045" y="4226254"/>
            <a:ext cx="247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Hospedaje de sitios web costosos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42" name="Conector recto de flecha 41"/>
          <p:cNvCxnSpPr/>
          <p:nvPr/>
        </p:nvCxnSpPr>
        <p:spPr>
          <a:xfrm>
            <a:off x="375618" y="5700013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34"/>
          <p:cNvSpPr txBox="1"/>
          <p:nvPr/>
        </p:nvSpPr>
        <p:spPr>
          <a:xfrm>
            <a:off x="934328" y="5543604"/>
            <a:ext cx="230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Se puede instalar bajo el código HTML.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9353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159187" y="310063"/>
            <a:ext cx="1378424" cy="3684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ASP.NET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449571" y="1464099"/>
            <a:ext cx="2013409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159187" y="1450449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Ventajas.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680306" y="1464099"/>
            <a:ext cx="1458036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Desventajas.</a:t>
            </a:r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5848399" y="678552"/>
            <a:ext cx="0" cy="771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2"/>
            <a:endCxn id="5" idx="0"/>
          </p:cNvCxnSpPr>
          <p:nvPr/>
        </p:nvCxnSpPr>
        <p:spPr>
          <a:xfrm flipH="1">
            <a:off x="1456276" y="678552"/>
            <a:ext cx="4392123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2"/>
            <a:endCxn id="7" idx="0"/>
          </p:cNvCxnSpPr>
          <p:nvPr/>
        </p:nvCxnSpPr>
        <p:spPr>
          <a:xfrm>
            <a:off x="5848399" y="678552"/>
            <a:ext cx="3560925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5" idx="2"/>
          </p:cNvCxnSpPr>
          <p:nvPr/>
        </p:nvCxnSpPr>
        <p:spPr>
          <a:xfrm flipH="1">
            <a:off x="1280948" y="1884903"/>
            <a:ext cx="175328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558754" y="2212452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558756" y="2212452"/>
            <a:ext cx="39058" cy="3174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558752" y="2457685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558751" y="2917010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571552" y="3587487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28"/>
          <p:cNvSpPr txBox="1"/>
          <p:nvPr/>
        </p:nvSpPr>
        <p:spPr>
          <a:xfrm>
            <a:off x="1173884" y="2305260"/>
            <a:ext cx="2130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Sucesor de ASP.</a:t>
            </a:r>
            <a:endParaRPr lang="es-CO" dirty="0"/>
          </a:p>
        </p:txBody>
      </p:sp>
      <p:sp>
        <p:nvSpPr>
          <p:cNvPr id="18" name="CuadroTexto 29"/>
          <p:cNvSpPr txBox="1"/>
          <p:nvPr/>
        </p:nvSpPr>
        <p:spPr>
          <a:xfrm>
            <a:off x="1147028" y="2774845"/>
            <a:ext cx="2594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comercializado por </a:t>
            </a:r>
            <a:r>
              <a:rPr lang="es-CO" dirty="0" smtClean="0"/>
              <a:t>Microsoft.</a:t>
            </a:r>
            <a:endParaRPr lang="es-CO" dirty="0"/>
          </a:p>
        </p:txBody>
      </p:sp>
      <p:sp>
        <p:nvSpPr>
          <p:cNvPr id="19" name="CuadroTexto 30"/>
          <p:cNvSpPr txBox="1"/>
          <p:nvPr/>
        </p:nvSpPr>
        <p:spPr>
          <a:xfrm>
            <a:off x="1173884" y="3481043"/>
            <a:ext cx="2169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Se puede usar C# , VB.NET o J# en los desarrollos web.</a:t>
            </a:r>
            <a:endParaRPr lang="es-CO" dirty="0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571552" y="4640957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34"/>
          <p:cNvSpPr txBox="1"/>
          <p:nvPr/>
        </p:nvSpPr>
        <p:spPr>
          <a:xfrm>
            <a:off x="1173884" y="4472014"/>
            <a:ext cx="230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Extensiones de archivos  .</a:t>
            </a:r>
            <a:r>
              <a:rPr lang="es-CO" dirty="0" err="1" smtClean="0"/>
              <a:t>aspx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2" name="Conector recto 21"/>
          <p:cNvCxnSpPr>
            <a:stCxn id="6" idx="2"/>
          </p:cNvCxnSpPr>
          <p:nvPr/>
        </p:nvCxnSpPr>
        <p:spPr>
          <a:xfrm>
            <a:off x="5848399" y="1818938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 flipV="1">
            <a:off x="4754874" y="2065314"/>
            <a:ext cx="1093526" cy="16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4733259" y="2055168"/>
            <a:ext cx="21615" cy="2983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4755729" y="2287710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49"/>
          <p:cNvSpPr txBox="1"/>
          <p:nvPr/>
        </p:nvSpPr>
        <p:spPr>
          <a:xfrm>
            <a:off x="5295098" y="2081948"/>
            <a:ext cx="2947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 smtClean="0"/>
              <a:t>Orientado a Objetos.</a:t>
            </a:r>
            <a:endParaRPr lang="es-CO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4724958" y="2767291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53"/>
          <p:cNvSpPr txBox="1"/>
          <p:nvPr/>
        </p:nvSpPr>
        <p:spPr>
          <a:xfrm>
            <a:off x="5301637" y="2593869"/>
            <a:ext cx="2368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Controles de usuario y personalizado.</a:t>
            </a:r>
            <a:endParaRPr lang="es-CO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747627" y="3541103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57"/>
          <p:cNvSpPr txBox="1"/>
          <p:nvPr/>
        </p:nvSpPr>
        <p:spPr>
          <a:xfrm>
            <a:off x="5280073" y="3409645"/>
            <a:ext cx="2779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 smtClean="0"/>
              <a:t>Separa el diseño del código.</a:t>
            </a:r>
            <a:endParaRPr lang="es-CO" dirty="0"/>
          </a:p>
        </p:txBody>
      </p:sp>
      <p:cxnSp>
        <p:nvCxnSpPr>
          <p:cNvPr id="31" name="Conector recto 30"/>
          <p:cNvCxnSpPr>
            <a:stCxn id="7" idx="2"/>
          </p:cNvCxnSpPr>
          <p:nvPr/>
        </p:nvCxnSpPr>
        <p:spPr>
          <a:xfrm>
            <a:off x="9409324" y="1832588"/>
            <a:ext cx="0" cy="379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8597283" y="2212452"/>
            <a:ext cx="812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8597283" y="2212452"/>
            <a:ext cx="8275" cy="258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8597280" y="2457685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69"/>
          <p:cNvSpPr txBox="1"/>
          <p:nvPr/>
        </p:nvSpPr>
        <p:spPr>
          <a:xfrm>
            <a:off x="9143191" y="2279843"/>
            <a:ext cx="2881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Mayor consumo de recursos.</a:t>
            </a:r>
            <a:endParaRPr lang="es-CO" dirty="0"/>
          </a:p>
        </p:txBody>
      </p:sp>
      <p:cxnSp>
        <p:nvCxnSpPr>
          <p:cNvPr id="36" name="Conector recto de flecha 35"/>
          <p:cNvCxnSpPr/>
          <p:nvPr/>
        </p:nvCxnSpPr>
        <p:spPr>
          <a:xfrm>
            <a:off x="571552" y="5387349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4"/>
          <p:cNvSpPr txBox="1"/>
          <p:nvPr/>
        </p:nvSpPr>
        <p:spPr>
          <a:xfrm>
            <a:off x="1142023" y="5146451"/>
            <a:ext cx="2770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Las aplicaciones necesitan de Framework de .NET.</a:t>
            </a:r>
            <a:endParaRPr lang="es-CO" dirty="0"/>
          </a:p>
        </p:txBody>
      </p:sp>
      <p:cxnSp>
        <p:nvCxnSpPr>
          <p:cNvPr id="38" name="Conector recto de flecha 37"/>
          <p:cNvCxnSpPr/>
          <p:nvPr/>
        </p:nvCxnSpPr>
        <p:spPr>
          <a:xfrm>
            <a:off x="4747627" y="4069865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57"/>
          <p:cNvSpPr txBox="1"/>
          <p:nvPr/>
        </p:nvSpPr>
        <p:spPr>
          <a:xfrm>
            <a:off x="5243507" y="3885199"/>
            <a:ext cx="2779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 smtClean="0"/>
              <a:t>Fácil mantenimiento.</a:t>
            </a:r>
            <a:endParaRPr lang="es-CO" dirty="0"/>
          </a:p>
        </p:txBody>
      </p:sp>
      <p:cxnSp>
        <p:nvCxnSpPr>
          <p:cNvPr id="40" name="Conector recto de flecha 39"/>
          <p:cNvCxnSpPr/>
          <p:nvPr/>
        </p:nvCxnSpPr>
        <p:spPr>
          <a:xfrm>
            <a:off x="4724958" y="4546122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57"/>
          <p:cNvSpPr txBox="1"/>
          <p:nvPr/>
        </p:nvSpPr>
        <p:spPr>
          <a:xfrm>
            <a:off x="5265296" y="4375103"/>
            <a:ext cx="2779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 smtClean="0"/>
              <a:t>Mayor velocidad.</a:t>
            </a:r>
            <a:endParaRPr lang="es-CO" dirty="0"/>
          </a:p>
        </p:txBody>
      </p:sp>
      <p:cxnSp>
        <p:nvCxnSpPr>
          <p:cNvPr id="42" name="Conector recto de flecha 41"/>
          <p:cNvCxnSpPr/>
          <p:nvPr/>
        </p:nvCxnSpPr>
        <p:spPr>
          <a:xfrm>
            <a:off x="4747627" y="5031948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57"/>
          <p:cNvSpPr txBox="1"/>
          <p:nvPr/>
        </p:nvSpPr>
        <p:spPr>
          <a:xfrm>
            <a:off x="5293534" y="4900490"/>
            <a:ext cx="2779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 smtClean="0"/>
              <a:t>Mayor seguridad.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702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326324" y="175743"/>
            <a:ext cx="1378424" cy="3684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JSP.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16708" y="1329779"/>
            <a:ext cx="2141239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326324" y="1316129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Ventajas.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847443" y="1329779"/>
            <a:ext cx="1458036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 smtClean="0"/>
              <a:t>Desventajas.</a:t>
            </a:r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6015536" y="544232"/>
            <a:ext cx="0" cy="771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2"/>
            <a:endCxn id="5" idx="0"/>
          </p:cNvCxnSpPr>
          <p:nvPr/>
        </p:nvCxnSpPr>
        <p:spPr>
          <a:xfrm flipH="1">
            <a:off x="1687328" y="544232"/>
            <a:ext cx="4328208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2"/>
            <a:endCxn id="7" idx="0"/>
          </p:cNvCxnSpPr>
          <p:nvPr/>
        </p:nvCxnSpPr>
        <p:spPr>
          <a:xfrm>
            <a:off x="6015536" y="544232"/>
            <a:ext cx="3560925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5" idx="2"/>
          </p:cNvCxnSpPr>
          <p:nvPr/>
        </p:nvCxnSpPr>
        <p:spPr>
          <a:xfrm flipH="1">
            <a:off x="1448086" y="1750583"/>
            <a:ext cx="239242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725891" y="2078132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726461" y="2078132"/>
            <a:ext cx="38817" cy="396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725889" y="2323365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725887" y="269945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725887" y="3153565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28"/>
          <p:cNvSpPr txBox="1"/>
          <p:nvPr/>
        </p:nvSpPr>
        <p:spPr>
          <a:xfrm>
            <a:off x="1271799" y="2145523"/>
            <a:ext cx="2130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Lenguaje dinámico.</a:t>
            </a:r>
            <a:endParaRPr lang="es-CO" dirty="0"/>
          </a:p>
        </p:txBody>
      </p:sp>
      <p:sp>
        <p:nvSpPr>
          <p:cNvPr id="18" name="CuadroTexto 29"/>
          <p:cNvSpPr txBox="1"/>
          <p:nvPr/>
        </p:nvSpPr>
        <p:spPr>
          <a:xfrm>
            <a:off x="1271798" y="2517841"/>
            <a:ext cx="272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Lenguaje multiplataforma.</a:t>
            </a:r>
            <a:endParaRPr lang="es-CO" dirty="0"/>
          </a:p>
        </p:txBody>
      </p:sp>
      <p:sp>
        <p:nvSpPr>
          <p:cNvPr id="19" name="CuadroTexto 30"/>
          <p:cNvSpPr txBox="1"/>
          <p:nvPr/>
        </p:nvSpPr>
        <p:spPr>
          <a:xfrm>
            <a:off x="1272890" y="2934801"/>
            <a:ext cx="2709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Orientado a desarrollar paginas web en java.</a:t>
            </a:r>
            <a:endParaRPr lang="es-CO" dirty="0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725887" y="3853643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34"/>
          <p:cNvSpPr txBox="1"/>
          <p:nvPr/>
        </p:nvSpPr>
        <p:spPr>
          <a:xfrm>
            <a:off x="1269819" y="3664494"/>
            <a:ext cx="249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Se ejecuta en el lado del servidor.</a:t>
            </a:r>
            <a:endParaRPr lang="es-CO" dirty="0"/>
          </a:p>
        </p:txBody>
      </p:sp>
      <p:cxnSp>
        <p:nvCxnSpPr>
          <p:cNvPr id="22" name="Conector recto 21"/>
          <p:cNvCxnSpPr>
            <a:stCxn id="6" idx="2"/>
          </p:cNvCxnSpPr>
          <p:nvPr/>
        </p:nvCxnSpPr>
        <p:spPr>
          <a:xfrm>
            <a:off x="6015536" y="1684618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 flipV="1">
            <a:off x="4922011" y="1930994"/>
            <a:ext cx="1093526" cy="16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922011" y="1947628"/>
            <a:ext cx="854" cy="3759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4922866" y="2153390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49"/>
          <p:cNvSpPr txBox="1"/>
          <p:nvPr/>
        </p:nvSpPr>
        <p:spPr>
          <a:xfrm>
            <a:off x="5446891" y="1960857"/>
            <a:ext cx="2947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Ejecución rápida del servlets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4910635" y="2619212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53"/>
          <p:cNvSpPr txBox="1"/>
          <p:nvPr/>
        </p:nvSpPr>
        <p:spPr>
          <a:xfrm>
            <a:off x="5456542" y="2420182"/>
            <a:ext cx="236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Multiplataforma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920514" y="3082606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57"/>
          <p:cNvSpPr txBox="1"/>
          <p:nvPr/>
        </p:nvSpPr>
        <p:spPr>
          <a:xfrm>
            <a:off x="5426370" y="2924757"/>
            <a:ext cx="2779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Código bien </a:t>
            </a:r>
            <a:r>
              <a:rPr lang="es-CO" dirty="0" smtClean="0"/>
              <a:t>estructurado.</a:t>
            </a:r>
            <a:endParaRPr lang="es-CO" dirty="0"/>
          </a:p>
        </p:txBody>
      </p:sp>
      <p:cxnSp>
        <p:nvCxnSpPr>
          <p:cNvPr id="31" name="Conector recto 30"/>
          <p:cNvCxnSpPr>
            <a:stCxn id="7" idx="2"/>
          </p:cNvCxnSpPr>
          <p:nvPr/>
        </p:nvCxnSpPr>
        <p:spPr>
          <a:xfrm>
            <a:off x="9576461" y="1698268"/>
            <a:ext cx="0" cy="379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8764420" y="2078132"/>
            <a:ext cx="812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8764416" y="2078132"/>
            <a:ext cx="4" cy="245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8764417" y="2323365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69"/>
          <p:cNvSpPr txBox="1"/>
          <p:nvPr/>
        </p:nvSpPr>
        <p:spPr>
          <a:xfrm>
            <a:off x="9310328" y="2145523"/>
            <a:ext cx="2881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Complejidad de </a:t>
            </a:r>
            <a:r>
              <a:rPr lang="es-CO" dirty="0" smtClean="0"/>
              <a:t>aprendizaje.</a:t>
            </a:r>
            <a:endParaRPr lang="es-CO" dirty="0"/>
          </a:p>
        </p:txBody>
      </p:sp>
      <p:cxnSp>
        <p:nvCxnSpPr>
          <p:cNvPr id="36" name="Conector recto de flecha 35"/>
          <p:cNvCxnSpPr/>
          <p:nvPr/>
        </p:nvCxnSpPr>
        <p:spPr>
          <a:xfrm>
            <a:off x="739256" y="454829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4"/>
          <p:cNvSpPr txBox="1"/>
          <p:nvPr/>
        </p:nvSpPr>
        <p:spPr>
          <a:xfrm>
            <a:off x="1293273" y="4324989"/>
            <a:ext cx="2717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ventajas similares a las de </a:t>
            </a:r>
            <a:r>
              <a:rPr lang="es-CO" dirty="0" smtClean="0"/>
              <a:t>ASP.NET, en la potencia de los desarrollos.</a:t>
            </a:r>
            <a:endParaRPr lang="es-CO" dirty="0"/>
          </a:p>
        </p:txBody>
      </p:sp>
      <p:cxnSp>
        <p:nvCxnSpPr>
          <p:cNvPr id="38" name="Conector recto de flecha 37"/>
          <p:cNvCxnSpPr/>
          <p:nvPr/>
        </p:nvCxnSpPr>
        <p:spPr>
          <a:xfrm>
            <a:off x="747362" y="544569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4"/>
          <p:cNvSpPr txBox="1"/>
          <p:nvPr/>
        </p:nvSpPr>
        <p:spPr>
          <a:xfrm>
            <a:off x="1293273" y="5258400"/>
            <a:ext cx="2717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Utiliza el motor de servlets de java.</a:t>
            </a:r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1269819" y="5853189"/>
            <a:ext cx="3213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 necesita tener instalado un servidor </a:t>
            </a:r>
            <a:r>
              <a:rPr lang="es-CO" dirty="0" smtClean="0"/>
              <a:t>Tomcat.</a:t>
            </a:r>
            <a:endParaRPr lang="es-CO" dirty="0"/>
          </a:p>
        </p:txBody>
      </p:sp>
      <p:cxnSp>
        <p:nvCxnSpPr>
          <p:cNvPr id="41" name="Conector recto de flecha 40"/>
          <p:cNvCxnSpPr/>
          <p:nvPr/>
        </p:nvCxnSpPr>
        <p:spPr>
          <a:xfrm>
            <a:off x="765278" y="6035889"/>
            <a:ext cx="513205" cy="20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>
            <a:off x="4941586" y="3605975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4910635" y="4252900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57"/>
          <p:cNvSpPr txBox="1"/>
          <p:nvPr/>
        </p:nvSpPr>
        <p:spPr>
          <a:xfrm>
            <a:off x="5492712" y="3429332"/>
            <a:ext cx="2779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Integridad con los módulos de Java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45" name="Conector recto de flecha 44"/>
          <p:cNvCxnSpPr/>
          <p:nvPr/>
        </p:nvCxnSpPr>
        <p:spPr>
          <a:xfrm>
            <a:off x="4929189" y="4914130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57"/>
          <p:cNvSpPr txBox="1"/>
          <p:nvPr/>
        </p:nvSpPr>
        <p:spPr>
          <a:xfrm>
            <a:off x="5440637" y="4075663"/>
            <a:ext cx="2779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O" dirty="0"/>
              <a:t>Integridad con los módulos de Java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5446188" y="4757733"/>
            <a:ext cx="285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La parte dinámica está escrita en </a:t>
            </a:r>
            <a:r>
              <a:rPr lang="es-CO" dirty="0" smtClean="0"/>
              <a:t>Java.</a:t>
            </a:r>
            <a:endParaRPr lang="es-CO" dirty="0"/>
          </a:p>
        </p:txBody>
      </p:sp>
      <p:cxnSp>
        <p:nvCxnSpPr>
          <p:cNvPr id="48" name="Conector recto de flecha 47"/>
          <p:cNvCxnSpPr/>
          <p:nvPr/>
        </p:nvCxnSpPr>
        <p:spPr>
          <a:xfrm>
            <a:off x="4929189" y="5693123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/>
          <p:cNvSpPr txBox="1"/>
          <p:nvPr/>
        </p:nvSpPr>
        <p:spPr>
          <a:xfrm>
            <a:off x="5459835" y="5503568"/>
            <a:ext cx="285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Permite la utilización se servlets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5359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143193" y="134912"/>
            <a:ext cx="1378424" cy="3684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PYTHON.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1253581" y="1288948"/>
            <a:ext cx="2050058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143193" y="1275298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Ventajas.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8664312" y="1288948"/>
            <a:ext cx="1458036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Desventajas.</a:t>
            </a:r>
          </a:p>
        </p:txBody>
      </p:sp>
      <p:cxnSp>
        <p:nvCxnSpPr>
          <p:cNvPr id="8" name="Conector recto 7"/>
          <p:cNvCxnSpPr>
            <a:stCxn id="4" idx="2"/>
            <a:endCxn id="6" idx="0"/>
          </p:cNvCxnSpPr>
          <p:nvPr/>
        </p:nvCxnSpPr>
        <p:spPr>
          <a:xfrm>
            <a:off x="5832405" y="503401"/>
            <a:ext cx="0" cy="771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2"/>
            <a:endCxn id="5" idx="0"/>
          </p:cNvCxnSpPr>
          <p:nvPr/>
        </p:nvCxnSpPr>
        <p:spPr>
          <a:xfrm flipH="1">
            <a:off x="2278610" y="503401"/>
            <a:ext cx="3553795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2"/>
            <a:endCxn id="7" idx="0"/>
          </p:cNvCxnSpPr>
          <p:nvPr/>
        </p:nvCxnSpPr>
        <p:spPr>
          <a:xfrm>
            <a:off x="5832405" y="503401"/>
            <a:ext cx="3560925" cy="785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5" idx="2"/>
          </p:cNvCxnSpPr>
          <p:nvPr/>
        </p:nvCxnSpPr>
        <p:spPr>
          <a:xfrm flipH="1">
            <a:off x="2084958" y="1709752"/>
            <a:ext cx="193652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1362763" y="2037301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1362764" y="2037301"/>
            <a:ext cx="30134" cy="1984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362761" y="2282534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1362760" y="2741859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1385220" y="3507231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1908672" y="2104692"/>
            <a:ext cx="193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Sucesor de ABC.</a:t>
            </a:r>
            <a:endParaRPr lang="es-CO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908671" y="2585365"/>
            <a:ext cx="2169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Lenguaje limpio para programar.</a:t>
            </a:r>
            <a:endParaRPr lang="es-CO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916619" y="3305112"/>
            <a:ext cx="216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Interpretado.</a:t>
            </a:r>
            <a:endParaRPr lang="es-CO" dirty="0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1377831" y="4008649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1957562" y="3812364"/>
            <a:ext cx="2561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Multiparadigma:</a:t>
            </a:r>
          </a:p>
          <a:p>
            <a:r>
              <a:rPr lang="es-CO" dirty="0" smtClean="0"/>
              <a:t>-   Orientada a objetos.</a:t>
            </a:r>
          </a:p>
          <a:p>
            <a:pPr marL="285750" indent="-285750">
              <a:buFontTx/>
              <a:buChar char="-"/>
            </a:pPr>
            <a:r>
              <a:rPr lang="es-CO" dirty="0" smtClean="0"/>
              <a:t>estructurada.</a:t>
            </a:r>
          </a:p>
          <a:p>
            <a:pPr marL="285750" indent="-285750">
              <a:buFontTx/>
              <a:buChar char="-"/>
            </a:pPr>
            <a:r>
              <a:rPr lang="es-CO" dirty="0" smtClean="0"/>
              <a:t>Funcional.</a:t>
            </a:r>
          </a:p>
          <a:p>
            <a:pPr marL="285750" indent="-285750">
              <a:buFontTx/>
              <a:buChar char="-"/>
            </a:pPr>
            <a:r>
              <a:rPr lang="es-CO" dirty="0" smtClean="0"/>
              <a:t>Orientada a aspectos.</a:t>
            </a:r>
          </a:p>
        </p:txBody>
      </p:sp>
      <p:cxnSp>
        <p:nvCxnSpPr>
          <p:cNvPr id="22" name="Conector recto 21"/>
          <p:cNvCxnSpPr>
            <a:stCxn id="6" idx="2"/>
          </p:cNvCxnSpPr>
          <p:nvPr/>
        </p:nvCxnSpPr>
        <p:spPr>
          <a:xfrm>
            <a:off x="5832405" y="1643787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4952124" y="1906798"/>
            <a:ext cx="880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952124" y="1906798"/>
            <a:ext cx="39811" cy="4367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4966340" y="2098288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5482113" y="1906797"/>
            <a:ext cx="237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Libre y fuente abierta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4952124" y="2543966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5512248" y="2353210"/>
            <a:ext cx="2340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Lenguaje de propósito general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936206" y="3166079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5461639" y="3023473"/>
            <a:ext cx="2119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Gran cantidad de funciones y librerías.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5498031" y="3773516"/>
            <a:ext cx="1832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Multiplataforma.</a:t>
            </a:r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4960088" y="3962194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4967623" y="4495008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5505995" y="4323989"/>
            <a:ext cx="2606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Orientado </a:t>
            </a:r>
            <a:r>
              <a:rPr lang="es-CO" dirty="0"/>
              <a:t>a </a:t>
            </a:r>
            <a:r>
              <a:rPr lang="es-CO" dirty="0" smtClean="0"/>
              <a:t>Objetos.</a:t>
            </a:r>
            <a:endParaRPr lang="es-CO" dirty="0"/>
          </a:p>
        </p:txBody>
      </p:sp>
      <p:cxnSp>
        <p:nvCxnSpPr>
          <p:cNvPr id="35" name="Conector recto 34"/>
          <p:cNvCxnSpPr>
            <a:stCxn id="7" idx="2"/>
          </p:cNvCxnSpPr>
          <p:nvPr/>
        </p:nvCxnSpPr>
        <p:spPr>
          <a:xfrm>
            <a:off x="9393330" y="1657437"/>
            <a:ext cx="0" cy="379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8581289" y="2037301"/>
            <a:ext cx="812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8581286" y="2037301"/>
            <a:ext cx="4" cy="258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8581286" y="2296182"/>
            <a:ext cx="5214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9127197" y="2104692"/>
            <a:ext cx="231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Lentitud por ser un lenguaje </a:t>
            </a:r>
            <a:r>
              <a:rPr lang="es-CO" dirty="0" smtClean="0"/>
              <a:t>interpretado.</a:t>
            </a:r>
            <a:endParaRPr lang="es-CO" dirty="0"/>
          </a:p>
        </p:txBody>
      </p:sp>
      <p:cxnSp>
        <p:nvCxnSpPr>
          <p:cNvPr id="40" name="Conector recto de flecha 39"/>
          <p:cNvCxnSpPr/>
          <p:nvPr/>
        </p:nvCxnSpPr>
        <p:spPr>
          <a:xfrm>
            <a:off x="4969762" y="5000178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5505996" y="4829159"/>
            <a:ext cx="111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Portable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42" name="CuadroTexto 41"/>
          <p:cNvSpPr txBox="1"/>
          <p:nvPr/>
        </p:nvSpPr>
        <p:spPr>
          <a:xfrm>
            <a:off x="5498031" y="5334329"/>
            <a:ext cx="22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Sencillo y rápido de </a:t>
            </a:r>
            <a:r>
              <a:rPr lang="es-CO" dirty="0" smtClean="0"/>
              <a:t>programar.</a:t>
            </a:r>
            <a:endParaRPr lang="es-CO" dirty="0"/>
          </a:p>
        </p:txBody>
      </p:sp>
      <p:cxnSp>
        <p:nvCxnSpPr>
          <p:cNvPr id="43" name="Conector recto de flecha 42"/>
          <p:cNvCxnSpPr/>
          <p:nvPr/>
        </p:nvCxnSpPr>
        <p:spPr>
          <a:xfrm>
            <a:off x="4978570" y="5520568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>
            <a:off x="4991935" y="6274687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5537842" y="6103668"/>
            <a:ext cx="3126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Licencia de código abierto (</a:t>
            </a:r>
            <a:r>
              <a:rPr lang="es-CO" dirty="0" err="1"/>
              <a:t>Opensource</a:t>
            </a:r>
            <a:r>
              <a:rPr lang="es-CO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01321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ángulo redondeado 36"/>
          <p:cNvSpPr/>
          <p:nvPr/>
        </p:nvSpPr>
        <p:spPr>
          <a:xfrm>
            <a:off x="5102923" y="169161"/>
            <a:ext cx="1378424" cy="3684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RUBY.</a:t>
            </a:r>
          </a:p>
        </p:txBody>
      </p:sp>
      <p:sp>
        <p:nvSpPr>
          <p:cNvPr id="38" name="Rectángulo redondeado 37"/>
          <p:cNvSpPr/>
          <p:nvPr/>
        </p:nvSpPr>
        <p:spPr>
          <a:xfrm>
            <a:off x="2508711" y="1274882"/>
            <a:ext cx="2107533" cy="420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Características.</a:t>
            </a:r>
          </a:p>
        </p:txBody>
      </p:sp>
      <p:sp>
        <p:nvSpPr>
          <p:cNvPr id="39" name="Rectángulo redondeado 38"/>
          <p:cNvSpPr/>
          <p:nvPr/>
        </p:nvSpPr>
        <p:spPr>
          <a:xfrm>
            <a:off x="7128019" y="1412313"/>
            <a:ext cx="1378424" cy="368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Ventajas.</a:t>
            </a:r>
          </a:p>
        </p:txBody>
      </p:sp>
      <p:cxnSp>
        <p:nvCxnSpPr>
          <p:cNvPr id="40" name="Conector recto 39"/>
          <p:cNvCxnSpPr>
            <a:stCxn id="37" idx="2"/>
            <a:endCxn id="39" idx="0"/>
          </p:cNvCxnSpPr>
          <p:nvPr/>
        </p:nvCxnSpPr>
        <p:spPr>
          <a:xfrm>
            <a:off x="5792135" y="537650"/>
            <a:ext cx="2025096" cy="874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>
            <a:stCxn id="37" idx="2"/>
            <a:endCxn id="38" idx="0"/>
          </p:cNvCxnSpPr>
          <p:nvPr/>
        </p:nvCxnSpPr>
        <p:spPr>
          <a:xfrm flipH="1">
            <a:off x="3562478" y="537650"/>
            <a:ext cx="2229657" cy="737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stCxn id="38" idx="2"/>
          </p:cNvCxnSpPr>
          <p:nvPr/>
        </p:nvCxnSpPr>
        <p:spPr>
          <a:xfrm flipH="1">
            <a:off x="3340088" y="1695686"/>
            <a:ext cx="222390" cy="3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flipH="1">
            <a:off x="2617894" y="2023235"/>
            <a:ext cx="722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2617328" y="2015883"/>
            <a:ext cx="33549" cy="3977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>
            <a:off x="2617892" y="2268468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/>
          <p:nvPr/>
        </p:nvCxnSpPr>
        <p:spPr>
          <a:xfrm>
            <a:off x="2617891" y="2727793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/>
          <p:nvPr/>
        </p:nvCxnSpPr>
        <p:spPr>
          <a:xfrm>
            <a:off x="2617891" y="3225372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/>
          <p:cNvSpPr txBox="1"/>
          <p:nvPr/>
        </p:nvSpPr>
        <p:spPr>
          <a:xfrm>
            <a:off x="3163803" y="2090626"/>
            <a:ext cx="193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Interpretado.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3163802" y="2571299"/>
            <a:ext cx="216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Orientado a objetos.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3163802" y="3040706"/>
            <a:ext cx="2169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Sintaxis similar a la de </a:t>
            </a:r>
            <a:r>
              <a:rPr lang="es-CO" dirty="0" err="1" smtClean="0"/>
              <a:t>perl</a:t>
            </a:r>
            <a:r>
              <a:rPr lang="es-CO" dirty="0" smtClean="0"/>
              <a:t> y </a:t>
            </a:r>
            <a:r>
              <a:rPr lang="es-CO" dirty="0" err="1" smtClean="0"/>
              <a:t>python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51" name="Conector recto de flecha 50"/>
          <p:cNvCxnSpPr/>
          <p:nvPr/>
        </p:nvCxnSpPr>
        <p:spPr>
          <a:xfrm>
            <a:off x="2630973" y="4031511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3134504" y="3849815"/>
            <a:ext cx="2306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distribuido bajo licencia </a:t>
            </a:r>
            <a:r>
              <a:rPr lang="es-CO" dirty="0" smtClean="0"/>
              <a:t>de software libre.</a:t>
            </a:r>
            <a:endParaRPr lang="es-CO" dirty="0"/>
          </a:p>
        </p:txBody>
      </p:sp>
      <p:cxnSp>
        <p:nvCxnSpPr>
          <p:cNvPr id="53" name="Conector recto 52"/>
          <p:cNvCxnSpPr>
            <a:stCxn id="39" idx="2"/>
          </p:cNvCxnSpPr>
          <p:nvPr/>
        </p:nvCxnSpPr>
        <p:spPr>
          <a:xfrm>
            <a:off x="7817231" y="1780802"/>
            <a:ext cx="0" cy="26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 flipH="1">
            <a:off x="6936950" y="2043813"/>
            <a:ext cx="880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>
            <a:off x="6936950" y="2043813"/>
            <a:ext cx="35827" cy="243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de flecha 55"/>
          <p:cNvCxnSpPr/>
          <p:nvPr/>
        </p:nvCxnSpPr>
        <p:spPr>
          <a:xfrm flipV="1">
            <a:off x="6951166" y="2235303"/>
            <a:ext cx="545908" cy="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7466939" y="2043812"/>
            <a:ext cx="2370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Permite desarrollar soluciones a bajo Costo.</a:t>
            </a:r>
          </a:p>
        </p:txBody>
      </p:sp>
      <p:cxnSp>
        <p:nvCxnSpPr>
          <p:cNvPr id="58" name="Conector recto de flecha 57"/>
          <p:cNvCxnSpPr/>
          <p:nvPr/>
        </p:nvCxnSpPr>
        <p:spPr>
          <a:xfrm>
            <a:off x="6967658" y="3283376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/>
          <p:cNvSpPr txBox="1"/>
          <p:nvPr/>
        </p:nvSpPr>
        <p:spPr>
          <a:xfrm>
            <a:off x="7527499" y="3105533"/>
            <a:ext cx="1675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Software </a:t>
            </a:r>
            <a:r>
              <a:rPr lang="es-CO" dirty="0" smtClean="0"/>
              <a:t>libre.</a:t>
            </a:r>
            <a:endParaRPr lang="es-CO" dirty="0"/>
          </a:p>
        </p:txBody>
      </p:sp>
      <p:cxnSp>
        <p:nvCxnSpPr>
          <p:cNvPr id="60" name="Conector recto de flecha 59"/>
          <p:cNvCxnSpPr/>
          <p:nvPr/>
        </p:nvCxnSpPr>
        <p:spPr>
          <a:xfrm>
            <a:off x="6972778" y="3895272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/>
          <p:cNvSpPr txBox="1"/>
          <p:nvPr/>
        </p:nvSpPr>
        <p:spPr>
          <a:xfrm>
            <a:off x="7513565" y="3701384"/>
            <a:ext cx="218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Fácil aprendizaje.</a:t>
            </a:r>
            <a:endParaRPr lang="es-CO" dirty="0"/>
          </a:p>
        </p:txBody>
      </p:sp>
      <p:sp>
        <p:nvSpPr>
          <p:cNvPr id="62" name="CuadroTexto 61"/>
          <p:cNvSpPr txBox="1"/>
          <p:nvPr/>
        </p:nvSpPr>
        <p:spPr>
          <a:xfrm>
            <a:off x="7497074" y="4304058"/>
            <a:ext cx="1942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dirty="0"/>
              <a:t>Multiplataforma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63" name="Conector recto de flecha 62"/>
          <p:cNvCxnSpPr/>
          <p:nvPr/>
        </p:nvCxnSpPr>
        <p:spPr>
          <a:xfrm>
            <a:off x="6963965" y="4475077"/>
            <a:ext cx="545907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/>
          <p:nvPr/>
        </p:nvCxnSpPr>
        <p:spPr>
          <a:xfrm>
            <a:off x="2614910" y="5054377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/>
          <p:cNvSpPr txBox="1"/>
          <p:nvPr/>
        </p:nvSpPr>
        <p:spPr>
          <a:xfrm>
            <a:off x="3160821" y="4869531"/>
            <a:ext cx="228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Lenguaje dinámico.</a:t>
            </a:r>
            <a:endParaRPr lang="es-CO" dirty="0"/>
          </a:p>
        </p:txBody>
      </p:sp>
      <p:sp>
        <p:nvSpPr>
          <p:cNvPr id="66" name="CuadroTexto 65"/>
          <p:cNvSpPr txBox="1"/>
          <p:nvPr/>
        </p:nvSpPr>
        <p:spPr>
          <a:xfrm>
            <a:off x="3134504" y="5335440"/>
            <a:ext cx="228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portátil.</a:t>
            </a:r>
            <a:endParaRPr lang="es-CO" dirty="0"/>
          </a:p>
        </p:txBody>
      </p:sp>
      <p:cxnSp>
        <p:nvCxnSpPr>
          <p:cNvPr id="67" name="Conector recto de flecha 66"/>
          <p:cNvCxnSpPr/>
          <p:nvPr/>
        </p:nvCxnSpPr>
        <p:spPr>
          <a:xfrm>
            <a:off x="2630973" y="5553229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/>
          <p:cNvSpPr txBox="1"/>
          <p:nvPr/>
        </p:nvSpPr>
        <p:spPr>
          <a:xfrm>
            <a:off x="3134504" y="5787106"/>
            <a:ext cx="2280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Manejo de excepciones.</a:t>
            </a:r>
            <a:endParaRPr lang="es-CO" dirty="0"/>
          </a:p>
        </p:txBody>
      </p:sp>
      <p:cxnSp>
        <p:nvCxnSpPr>
          <p:cNvPr id="69" name="Conector recto de flecha 68"/>
          <p:cNvCxnSpPr/>
          <p:nvPr/>
        </p:nvCxnSpPr>
        <p:spPr>
          <a:xfrm>
            <a:off x="2662857" y="5993016"/>
            <a:ext cx="545911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77431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776</Words>
  <Application>Microsoft Office PowerPoint</Application>
  <PresentationFormat>Panorámica</PresentationFormat>
  <Paragraphs>161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 Fonnegra Marin</dc:creator>
  <cp:lastModifiedBy>DELL</cp:lastModifiedBy>
  <cp:revision>25</cp:revision>
  <dcterms:created xsi:type="dcterms:W3CDTF">2015-01-20T01:54:37Z</dcterms:created>
  <dcterms:modified xsi:type="dcterms:W3CDTF">2016-03-18T03:05:58Z</dcterms:modified>
</cp:coreProperties>
</file>